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17044"/>
            <a:ext cx="3063002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192649"/>
            <a:ext cx="27755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RECOMMENDATIONS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49254"/>
            <a:ext cx="8192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Actionable Business Insights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69819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C7A2A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2698194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C7A2AC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2955488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344590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high-frequency buyers into loyal subscribers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69819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824E5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2698194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824E5C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2955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344590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accelerate movement into "Loyal" customer segment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69819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A0627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2698194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A06273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2955488"/>
            <a:ext cx="2900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344590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boosts with margin control for sustainable growth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01872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B3828E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63310" y="501872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B3828E"/>
          </a:solidFill>
          <a:ln/>
        </p:spPr>
      </p:sp>
      <p:sp>
        <p:nvSpPr>
          <p:cNvPr id="19" name="Text 17"/>
          <p:cNvSpPr/>
          <p:nvPr/>
        </p:nvSpPr>
        <p:spPr>
          <a:xfrm>
            <a:off x="1142524" y="5276017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142524" y="576643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items in marketing campaigns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5216962" y="501872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BFAFF"/>
          </a:solidFill>
          <a:ln w="30480">
            <a:solidFill>
              <a:srgbClr val="C6A1AA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186482" y="501872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C6A1AA"/>
          </a:solidFill>
          <a:ln/>
        </p:spPr>
      </p:sp>
      <p:sp>
        <p:nvSpPr>
          <p:cNvPr id="23" name="Text 21"/>
          <p:cNvSpPr/>
          <p:nvPr/>
        </p:nvSpPr>
        <p:spPr>
          <a:xfrm>
            <a:off x="5565696" y="5276017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565696" y="576643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efforts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297781"/>
            <a:ext cx="1968937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365766"/>
            <a:ext cx="16967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8147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297703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280190" y="400883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449925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various product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93493" y="297703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8893493" y="400883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449925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features covering demographics and behavior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6795" y="297703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1506795" y="400883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506795" y="449925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in Review Rating column, handled through imputation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62060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 include customer demographics, purchase details, and shopping behavior metrics to enable comprehensive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13711"/>
            <a:ext cx="1281232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403CC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28909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189315"/>
            <a:ext cx="72163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45920"/>
            <a:ext cx="8343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49905"/>
            <a:ext cx="4196358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3224213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371463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checked structure with df.info() and summary statistics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16962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049905"/>
            <a:ext cx="4196358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16962" y="322421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216962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nulls using median rating per product category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40133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049905"/>
            <a:ext cx="4196358" cy="30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640133" y="3224213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640133" y="371463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purchase_frequency_days columns for deeper insights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32596"/>
            <a:ext cx="6407944" cy="304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93790" y="5729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93790" y="621994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columns to snake case, removed redundant promo_code_used field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5532596"/>
            <a:ext cx="6407944" cy="3048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428548" y="5729526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7428548" y="6219944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738074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0698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15484"/>
            <a:ext cx="11937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64469"/>
            <a:ext cx="5732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717488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00F3D"/>
          </a:solidFill>
          <a:ln/>
        </p:spPr>
      </p:sp>
      <p:sp>
        <p:nvSpPr>
          <p:cNvPr id="8" name="Text 4"/>
          <p:cNvSpPr/>
          <p:nvPr/>
        </p:nvSpPr>
        <p:spPr>
          <a:xfrm>
            <a:off x="4005262" y="6800136"/>
            <a:ext cx="5144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F3BCF"/>
          </a:solidFill>
          <a:ln/>
        </p:spPr>
      </p:sp>
      <p:sp>
        <p:nvSpPr>
          <p:cNvPr id="10" name="Text 6"/>
          <p:cNvSpPr/>
          <p:nvPr/>
        </p:nvSpPr>
        <p:spPr>
          <a:xfrm>
            <a:off x="4959906" y="6800136"/>
            <a:ext cx="7647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959096" y="27402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Insights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8959096" y="3392329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 customers generate slightly higher total revenue compared to male customers, suggesting balanced market appeal across genders.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959096" y="5048012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segments contribute significantly to overall revenue, indicating successful cross-gender product positioning.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986"/>
            <a:ext cx="11124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 Drive Satisfaction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BFA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93075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383393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average review rating among all products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BFA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693075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383393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Jewelry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Second-highest customer satisfaction score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BFAFF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693075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2383393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5535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Pants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performance in customer reviews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BFAFF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300543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990862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Consistently positive customer feedback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BFAFF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5300543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2298" y="4990862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Rounds out top 5 most-loved products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8069" y="406241"/>
            <a:ext cx="6242923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&amp; Subscription Insights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2648069" y="1162407"/>
            <a:ext cx="4593312" cy="1410414"/>
          </a:xfrm>
          <a:prstGeom prst="roundRect">
            <a:avLst>
              <a:gd name="adj" fmla="val 1569"/>
            </a:avLst>
          </a:prstGeom>
          <a:solidFill>
            <a:srgbClr val="C7A2AC"/>
          </a:solidFill>
          <a:ln/>
        </p:spPr>
      </p:sp>
      <p:sp>
        <p:nvSpPr>
          <p:cNvPr id="4" name="Text 2"/>
          <p:cNvSpPr/>
          <p:nvPr/>
        </p:nvSpPr>
        <p:spPr>
          <a:xfrm>
            <a:off x="2795588" y="1309926"/>
            <a:ext cx="1844635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2795588" y="1628894"/>
            <a:ext cx="4298275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$60.18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purchase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795588" y="1953339"/>
            <a:ext cx="4298275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 shipping correlates with higher order values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388900" y="1162407"/>
            <a:ext cx="4593312" cy="1410414"/>
          </a:xfrm>
          <a:prstGeom prst="roundRect">
            <a:avLst>
              <a:gd name="adj" fmla="val 1569"/>
            </a:avLst>
          </a:prstGeom>
          <a:solidFill>
            <a:srgbClr val="824E5C"/>
          </a:solidFill>
          <a:ln/>
        </p:spPr>
      </p:sp>
      <p:sp>
        <p:nvSpPr>
          <p:cNvPr id="8" name="Text 6"/>
          <p:cNvSpPr/>
          <p:nvPr/>
        </p:nvSpPr>
        <p:spPr>
          <a:xfrm>
            <a:off x="7536418" y="1309926"/>
            <a:ext cx="1844635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36418" y="1628894"/>
            <a:ext cx="4298275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$59.76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purchase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536418" y="1953339"/>
            <a:ext cx="4298275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Slight difference suggests shipping choice driven by urgency, not value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2648069" y="2812479"/>
            <a:ext cx="9334143" cy="25956"/>
          </a:xfrm>
          <a:prstGeom prst="rect">
            <a:avLst/>
          </a:prstGeom>
          <a:solidFill>
            <a:srgbClr val="49495A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2648069" y="3151823"/>
            <a:ext cx="245006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 Advantage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2648069" y="3575923"/>
            <a:ext cx="4486989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generate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7A2A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significantly higher revenue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compared to non-subscribers, demonstrating the value of loyalty programs.</a:t>
            </a:r>
            <a:endParaRPr lang="en-US" sz="11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723" y="3170277"/>
            <a:ext cx="4486989" cy="44869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315"/>
            <a:ext cx="23847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SEGMENTATION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793790" y="1257300"/>
            <a:ext cx="9710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Customer Loyalty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1743789" y="39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71035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Frequent purchasers with established buying patterns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06241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418886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754273"/>
            <a:ext cx="3119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24469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Made multiple purchases, building relationship with brand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06241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035260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206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69726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First-time buyers exploring product offerings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06241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802511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93790" y="7126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Segmentation reveals opportunities to move customers up the loyalty ladder through targeted engagement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27947" y="407551"/>
            <a:ext cx="5945386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Strategy Performance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627947" y="1241108"/>
            <a:ext cx="3053953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627947" y="1666994"/>
            <a:ext cx="4019669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using discounts still spend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highlight>
                  <a:srgbClr val="F9EDC0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above average purchase amounts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indicating discounts attract quality buyers.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627947" y="2511862"/>
            <a:ext cx="4019669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products with discount-driven purchases include Blouse, Dress, and Pants—suggesting strategic promotion opportunities.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710" y="1259681"/>
            <a:ext cx="4993243" cy="499324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627947" y="6660356"/>
            <a:ext cx="4128016" cy="185261"/>
          </a:xfrm>
          <a:prstGeom prst="roundRect">
            <a:avLst>
              <a:gd name="adj" fmla="val 12001"/>
            </a:avLst>
          </a:prstGeom>
          <a:solidFill>
            <a:srgbClr val="EAE8F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947" y="6660356"/>
            <a:ext cx="2807018" cy="1852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67049" y="6660356"/>
            <a:ext cx="355521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2627947" y="7030760"/>
            <a:ext cx="234576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Subscribe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2627947" y="7351157"/>
            <a:ext cx="4594622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correlation between purchase frequency and subscription status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7407831" y="6660356"/>
            <a:ext cx="4131112" cy="185261"/>
          </a:xfrm>
          <a:prstGeom prst="roundRect">
            <a:avLst>
              <a:gd name="adj" fmla="val 12001"/>
            </a:avLst>
          </a:prstGeom>
          <a:solidFill>
            <a:srgbClr val="EAE8F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31" y="6660356"/>
            <a:ext cx="1321951" cy="18526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650028" y="6660356"/>
            <a:ext cx="352425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32%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7407831" y="7030760"/>
            <a:ext cx="1852612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7407831" y="7351157"/>
            <a:ext cx="4594622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Opportunity to convert frequent buyers into subscribers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433042"/>
            <a:ext cx="1640086" cy="426244"/>
          </a:xfrm>
          <a:prstGeom prst="roundRect">
            <a:avLst>
              <a:gd name="adj" fmla="val 6386"/>
            </a:avLst>
          </a:prstGeom>
          <a:solidFill>
            <a:srgbClr val="D7D6F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255543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2501027"/>
            <a:ext cx="10957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29500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Analytics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470773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visualization bringing together all analysis parameters for real-time monitoring and strategic decision-making across customer segments, product performance, and revenue metrics.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2026-01-13T15:52:11Z</dcterms:created>
  <dcterms:modified xsi:type="dcterms:W3CDTF">2026-01-13T15:52:11Z</dcterms:modified>
</cp:coreProperties>
</file>